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</p:sldIdLst>
  <p:sldSz cx="18288000" cy="10287000"/>
  <p:notesSz cx="6858000" cy="9144000"/>
  <p:embeddedFontLst>
    <p:embeddedFont>
      <p:font typeface="DM Serif Display" charset="1" panose="000000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font" Target="fonts/font19.fntdata"/><Relationship Id="rId2" Type="http://schemas.openxmlformats.org/officeDocument/2006/relationships/presProps" Target="presProps.xml"/><Relationship Id="rId20" Type="http://schemas.openxmlformats.org/officeDocument/2006/relationships/font" Target="fonts/font20.fntdata"/><Relationship Id="rId21" Type="http://schemas.openxmlformats.org/officeDocument/2006/relationships/font" Target="fonts/font21.fntdata"/><Relationship Id="rId22" Type="http://schemas.openxmlformats.org/officeDocument/2006/relationships/font" Target="fonts/font22.fntdata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7.png"/><Relationship Id="rId4" Type="http://schemas.openxmlformats.org/officeDocument/2006/relationships/oleObject" Target="../embeddings/oleObject4.bin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4.png"/><Relationship Id="rId4" Type="http://schemas.openxmlformats.org/officeDocument/2006/relationships/oleObject" Target="../embeddings/oleObject2.bin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6218" y="2033380"/>
            <a:ext cx="14135565" cy="318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99"/>
              </a:lnSpc>
            </a:pPr>
            <a:r>
              <a:rPr lang="en-US" sz="914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Electrolyser Secure Telemetry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ENC</a:t>
            </a: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RYPTED SENSOR-TO-CLOUD PIPELINE PROTOTYPE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4511" y="6517042"/>
            <a:ext cx="6436128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 Ragavenderan              1RV22CS122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Manas Sakthivel              1RV22CS103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Mohammed Ilham          1RV22CS117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Rishabh K L                       1RV22CS159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9084447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Test Harness Capabilities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8186" y="2893661"/>
            <a:ext cx="9579741" cy="559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Simulates: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100–1000 concurrent TLS clients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H₂ leak, purity drop, power flicker, network loss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Cert expiry, invalid handshake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Measures: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Latency, CPU, Memory, Packet Loss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Outputs: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Automated Report, Grafana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-9525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1039916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Deliverables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761" y="2658657"/>
            <a:ext cx="15958539" cy="446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DELIVERABLES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Running Prototype (Docker + ESP32)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Open Test Harness (GitHub: pytest, certs, scripts)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Benchmark Report (latency, TLS success)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Demo Video (leak → secure alert)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IMPACT</a:t>
            </a:r>
          </a:p>
          <a:p>
            <a:pPr algn="l" marL="604518" indent="-302259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First open, scalable, fault-resilient secure telemetry system for green hydrogen farms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1175924" y="2319040"/>
          <a:ext cx="15396468" cy="8229600"/>
        </p:xfrm>
        <a:graphic>
          <a:graphicData uri="http://schemas.openxmlformats.org/presentationml/2006/ole">
            <p:oleObj imgW="18478500" imgH="11303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References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LISTENING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6218" y="2033380"/>
            <a:ext cx="14135565" cy="318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99"/>
              </a:lnSpc>
            </a:pPr>
            <a:r>
              <a:rPr lang="en-US" sz="9142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Electrolyser Secure Telemetry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PHASE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4511" y="6517042"/>
            <a:ext cx="6436128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 Ragavenderan              1RV22CS122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Manas Sakthivel              1RV22CS103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Mohammed Ilham          1RV22CS117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Rishabh K L                       1RV22CS159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33825"/>
            <a:ext cx="382278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167282" y="3393172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Running Prototype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3003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21560" y="3393172"/>
            <a:ext cx="197084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 Test Harness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7282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13003" y="5595570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 used (Tech Stack)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560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67282" y="5595570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we created it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3003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7282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21560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13003" y="3393172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System Architecture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1560" y="5595570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24333" y="2486991"/>
            <a:ext cx="13039334" cy="7106437"/>
          </a:xfrm>
          <a:custGeom>
            <a:avLst/>
            <a:gdLst/>
            <a:ahLst/>
            <a:cxnLst/>
            <a:rect r="r" b="b" t="t" l="l"/>
            <a:pathLst>
              <a:path h="7106437" w="13039334">
                <a:moveTo>
                  <a:pt x="0" y="0"/>
                </a:moveTo>
                <a:lnTo>
                  <a:pt x="13039334" y="0"/>
                </a:lnTo>
                <a:lnTo>
                  <a:pt x="13039334" y="7106438"/>
                </a:lnTo>
                <a:lnTo>
                  <a:pt x="0" y="710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System Architecture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Running Prototype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6399" y="2557165"/>
            <a:ext cx="16092901" cy="627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delivered a fully functional prototype that demonstrates the end-to-end telemetry flow:</a:t>
            </a:r>
          </a:p>
          <a:p>
            <a:pPr algn="l">
              <a:lnSpc>
                <a:spcPts val="3360"/>
              </a:lnSpc>
            </a:pP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Edge Layer: Integration with microcontrollers (simulated) to capture sensor data.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Containerized Stack: A complete Docker ecosystem running Mosquitto (Broker), InfluxDB (Storage), Telegraf (Agent), and Grafana (UI).</a:t>
            </a:r>
          </a:p>
          <a:p>
            <a:pPr algn="l" marL="518165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Digital Twin: A physics-based Python simulation that models electrolyser behavior (PV, Voltage, Gas Flow) to drive the prototype in the absence of physical hardware.</a:t>
            </a:r>
          </a:p>
          <a:p>
            <a:pPr algn="l" marL="1036330" indent="-345443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Simulated Sensors: We simulate 12+ critical data points per unit to ensure high-fidelity monitoring:</a:t>
            </a:r>
          </a:p>
          <a:p>
            <a:pPr algn="l" marL="1554495" indent="-388624" lvl="3">
              <a:lnSpc>
                <a:spcPts val="3360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Electrical: Cell Voltages (1-5), Stack Current.</a:t>
            </a:r>
          </a:p>
          <a:p>
            <a:pPr algn="l" marL="1554495" indent="-388624" lvl="3">
              <a:lnSpc>
                <a:spcPts val="3360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Physical: Stack Temperature, Stack Pressure.</a:t>
            </a:r>
          </a:p>
          <a:p>
            <a:pPr algn="l" marL="1554495" indent="-388624" lvl="3">
              <a:lnSpc>
                <a:spcPts val="3360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Chemical/Flow: H2 Flow Rate, O2 Flow Rate, Water Flow.</a:t>
            </a:r>
          </a:p>
          <a:p>
            <a:pPr algn="l" marL="1554495" indent="-388624" lvl="3">
              <a:lnSpc>
                <a:spcPts val="3360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Storage: Tank Pressure.</a:t>
            </a:r>
          </a:p>
          <a:p>
            <a:pPr algn="l" marL="1554495" indent="-388624" lvl="3">
              <a:lnSpc>
                <a:spcPts val="3360"/>
              </a:lnSpc>
              <a:buFont typeface="Arial"/>
              <a:buChar char="￭"/>
            </a:pPr>
            <a:r>
              <a:rPr lang="en-US" sz="2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Environmental: Solar Irradiance (Plant-level).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Open Test Harness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924" y="3185432"/>
            <a:ext cx="15995593" cy="50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We created a robust, open-source testing framework to ensure reliability and security: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GitHub Repository: A clean, organized codebase with automated scripts.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Automated Testing: pytest integration for verifying system logic.</a:t>
            </a:r>
          </a:p>
          <a:p>
            <a:pPr algn="l">
              <a:lnSpc>
                <a:spcPts val="4479"/>
              </a:lnSpc>
            </a:pPr>
          </a:p>
          <a:p>
            <a:pPr algn="l"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Fault Injection: A dedicated script ( test_faults.py) that simulates 15+ failure modes (e.g., leaks, sensor drift) to validate system response.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Open Test Harness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924" y="3111767"/>
            <a:ext cx="15995593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PKI Management: Automated scripts ( otate-cert.sh) for managing X.509 certificates and ensuring secure mTLS communication.</a:t>
            </a:r>
          </a:p>
          <a:p>
            <a:pPr algn="l">
              <a:lnSpc>
                <a:spcPts val="3499"/>
              </a:lnSpc>
            </a:pP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Issuance: Each device is issued a unique X.509 certificate signed by our private Certificate Authority (CA).</a:t>
            </a:r>
          </a:p>
          <a:p>
            <a:pPr algn="l">
              <a:lnSpc>
                <a:spcPts val="3499"/>
              </a:lnSpc>
            </a:pP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Rotation Mechanism: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Backup: The script automatically moves old certificates to a timestamped backup directory (e.g., backup_20231207_120000).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Re-keying: A new 2048-bit RSA key pair is generated.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Signing: A new Certificate Signing Request (CSR) is created and signed by the CA to issue the new certificate.</a:t>
            </a:r>
          </a:p>
          <a:p>
            <a:pPr algn="l" marL="1619248" indent="-404812" lvl="3">
              <a:lnSpc>
                <a:spcPts val="3499"/>
              </a:lnSpc>
              <a:buFont typeface="Arial"/>
              <a:buChar char="￭"/>
            </a:pPr>
            <a:r>
              <a:rPr lang="en-US" sz="24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Deployment: The new credentials replace the old ones, ensuring zero downtime if done sequentially.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1233825"/>
            <a:ext cx="382278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sp>
        <p:nvSpPr>
          <p:cNvPr name="AutoShape 4" id="4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613003" y="3393172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13003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67282" y="3393172"/>
            <a:ext cx="1970847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we are building?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7282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21560" y="3393172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21560" y="2801683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13003" y="5571356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Prototype</a:t>
            </a:r>
          </a:p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Components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13003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67282" y="5571356"/>
            <a:ext cx="2537740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 Harness</a:t>
            </a:r>
          </a:p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Capabilities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67282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21560" y="5571356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Deliverables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21560" y="4979867"/>
            <a:ext cx="2537740" cy="45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What we used (Tech Stack)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924" y="3037442"/>
            <a:ext cx="13375779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Hardware/Edge: Mosquitto, Python-based Simulator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Infrastructure: Docker, Docker Compose.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Messaging &amp; Security: Eclipse Mosquitto (MQTT), OpenSSL (PKI/mTLS).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Data &amp; Analytics: InfluxDB (Time-Series), Telegraf (Ingestion).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Visualization: Grafana (Dashboards), React + Vite (Web Simulation).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How we created 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924" y="2547640"/>
            <a:ext cx="16083376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Implemented mathematical models (Faraday’s Law) for realistic data generation.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Enforced mTLS everywhere. Built a custom PKI from scratch to secure every endpoint.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Built a "Fault Simulation Engine" to programmatically inject failures and verify that the system detects them (e.g., triggering the "Leak" alert).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Decoupled architecture (Edge -&gt; Broker -&gt; Storage -&gt; View) allowing for easy scaling from one to multiple plants.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10858" y="2319040"/>
            <a:ext cx="13466284" cy="7780027"/>
          </a:xfrm>
          <a:custGeom>
            <a:avLst/>
            <a:gdLst/>
            <a:ahLst/>
            <a:cxnLst/>
            <a:rect r="r" b="b" t="t" l="l"/>
            <a:pathLst>
              <a:path h="7780027" w="13466284">
                <a:moveTo>
                  <a:pt x="0" y="0"/>
                </a:moveTo>
                <a:lnTo>
                  <a:pt x="13466284" y="0"/>
                </a:lnTo>
                <a:lnTo>
                  <a:pt x="13466284" y="7780027"/>
                </a:lnTo>
                <a:lnTo>
                  <a:pt x="0" y="778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0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91520" y="2319040"/>
            <a:ext cx="13104959" cy="7605967"/>
          </a:xfrm>
          <a:custGeom>
            <a:avLst/>
            <a:gdLst/>
            <a:ahLst/>
            <a:cxnLst/>
            <a:rect r="r" b="b" t="t" l="l"/>
            <a:pathLst>
              <a:path h="7605967" w="13104959">
                <a:moveTo>
                  <a:pt x="0" y="0"/>
                </a:moveTo>
                <a:lnTo>
                  <a:pt x="13104960" y="0"/>
                </a:lnTo>
                <a:lnTo>
                  <a:pt x="13104960" y="7605967"/>
                </a:lnTo>
                <a:lnTo>
                  <a:pt x="0" y="7605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99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591520" y="2330747"/>
            <a:ext cx="13142973" cy="7594260"/>
          </a:xfrm>
          <a:custGeom>
            <a:avLst/>
            <a:gdLst/>
            <a:ahLst/>
            <a:cxnLst/>
            <a:rect r="r" b="b" t="t" l="l"/>
            <a:pathLst>
              <a:path h="7594260" w="13142973">
                <a:moveTo>
                  <a:pt x="0" y="0"/>
                </a:moveTo>
                <a:lnTo>
                  <a:pt x="13142973" y="0"/>
                </a:lnTo>
                <a:lnTo>
                  <a:pt x="13142973" y="7594260"/>
                </a:lnTo>
                <a:lnTo>
                  <a:pt x="0" y="7594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91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AutoShape 2" id="2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470427" y="2319040"/>
            <a:ext cx="13347145" cy="7645032"/>
          </a:xfrm>
          <a:custGeom>
            <a:avLst/>
            <a:gdLst/>
            <a:ahLst/>
            <a:cxnLst/>
            <a:rect r="r" b="b" t="t" l="l"/>
            <a:pathLst>
              <a:path h="7645032" w="13347145">
                <a:moveTo>
                  <a:pt x="0" y="0"/>
                </a:moveTo>
                <a:lnTo>
                  <a:pt x="13347146" y="0"/>
                </a:lnTo>
                <a:lnTo>
                  <a:pt x="13347146" y="7645032"/>
                </a:lnTo>
                <a:lnTo>
                  <a:pt x="0" y="7645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8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name="Freeform 2" id="2"/>
          <p:cNvSpPr/>
          <p:nvPr/>
        </p:nvSpPr>
        <p:spPr>
          <a:xfrm flipH="false" flipV="false" rot="0">
            <a:off x="-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174577" y="2533024"/>
            <a:ext cx="8446141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Validated, scalable secure telemetry (100–1000+ sensors)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74577" y="3883348"/>
            <a:ext cx="8307875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End-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to-end enc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ryp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io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 under real-worl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fa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74577" y="5231771"/>
            <a:ext cx="8307875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nter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mitte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powe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r,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Network d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rops,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H₂ l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</a:t>
            </a:r>
            <a:r>
              <a:rPr lang="en-US" sz="2799" strike="noStrike" u="non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6399" y="1233825"/>
            <a:ext cx="700817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3</a:t>
            </a:r>
          </a:p>
        </p:txBody>
      </p:sp>
      <p:sp>
        <p:nvSpPr>
          <p:cNvPr name="AutoShape 8" id="8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8174577" y="6299206"/>
            <a:ext cx="7385893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Lo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ng-term key management (10+ years)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74577" y="7366641"/>
            <a:ext cx="8842002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47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eproducible test harness for hydrogen-specific faults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68017" y="8856027"/>
            <a:ext cx="12151965" cy="53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Existing MQTT/TLS: Generic, Not farm-tested, No open fault injection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2875" y="2504449"/>
            <a:ext cx="5375225" cy="68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Electrolyser farms lack: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2140189" y="2693054"/>
          <a:ext cx="15396468" cy="8229600"/>
        </p:xfrm>
        <a:graphic>
          <a:graphicData uri="http://schemas.openxmlformats.org/presentationml/2006/ole">
            <p:oleObj imgW="18478500" imgH="11303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Traditional vs Green Electrolyser Farms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2140189" y="2693054"/>
          <a:ext cx="15396468" cy="8229600"/>
        </p:xfrm>
        <a:graphic>
          <a:graphicData uri="http://schemas.openxmlformats.org/presentationml/2006/ole">
            <p:oleObj imgW="18478500" imgH="11303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Sensors In Use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4" id="4"/>
          <p:cNvGraphicFramePr/>
          <p:nvPr/>
        </p:nvGraphicFramePr>
        <p:xfrm>
          <a:off x="1333376" y="2491350"/>
          <a:ext cx="15396468" cy="8229600"/>
        </p:xfrm>
        <a:graphic>
          <a:graphicData uri="http://schemas.openxmlformats.org/presentationml/2006/ole">
            <p:oleObj imgW="18478500" imgH="113030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924" y="1233825"/>
            <a:ext cx="1455857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Project’s Novelty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66399" y="1233825"/>
            <a:ext cx="81781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What we are building?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3723" y="3041822"/>
            <a:ext cx="11202753" cy="485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Open-Source Prototype: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Secure MQTT/TLS Pipeline (sensor → edge → cloud)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100+ sensors → Mosquitto → AWS IoT / InfluxDB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mTLS + ACLs + Cert Rotation + QoS 1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Full Test Harness with fault injection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7892" y="3314513"/>
            <a:ext cx="17121601" cy="5943787"/>
          </a:xfrm>
          <a:custGeom>
            <a:avLst/>
            <a:gdLst/>
            <a:ahLst/>
            <a:cxnLst/>
            <a:rect r="r" b="b" t="t" l="l"/>
            <a:pathLst>
              <a:path h="5943787" w="17121601">
                <a:moveTo>
                  <a:pt x="0" y="0"/>
                </a:moveTo>
                <a:lnTo>
                  <a:pt x="17121601" y="0"/>
                </a:lnTo>
                <a:lnTo>
                  <a:pt x="17121601" y="5943787"/>
                </a:lnTo>
                <a:lnTo>
                  <a:pt x="0" y="5943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9" t="0" r="-46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66399" y="1233825"/>
            <a:ext cx="492892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671125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924" y="1233825"/>
            <a:ext cx="864587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Prototype Components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2212597" y="2962826"/>
          <a:ext cx="13862806" cy="5592632"/>
        </p:xfrm>
        <a:graphic>
          <a:graphicData uri="http://schemas.openxmlformats.org/drawingml/2006/table">
            <a:tbl>
              <a:tblPr/>
              <a:tblGrid>
                <a:gridCol w="6931403"/>
                <a:gridCol w="6931403"/>
              </a:tblGrid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Component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Technology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Sensors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Simulated (Python) or Real (ESP32)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MQTT Client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Paho + MbedTLS / OpenSSL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Broker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Eclipse Mosquitto (Docker)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Security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TLS 1.3, mTLS, X.509, ACLs, Cert Rotation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Cloud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AWS IoT Core or Local InfluxDB+Grafana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89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Test Harness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Pytest, Locust, Wireshark, Grafana Dashboard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DAG3ScMST_s</dc:identifier>
  <dcterms:modified xsi:type="dcterms:W3CDTF">2011-08-01T06:04:30Z</dcterms:modified>
  <cp:revision>1</cp:revision>
  <dc:title>Electrolyser Secure Telemetry Phase 1</dc:title>
</cp:coreProperties>
</file>